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4" r:id="rId4"/>
    <p:sldId id="266" r:id="rId5"/>
    <p:sldId id="277" r:id="rId6"/>
    <p:sldId id="262" r:id="rId7"/>
    <p:sldId id="261" r:id="rId8"/>
    <p:sldId id="259" r:id="rId9"/>
    <p:sldId id="282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/>
  <p:notesSz cx="6858000" cy="994568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4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0A67EB-80F6-4DF4-AEF4-C56400D47C9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972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51979-A183-4271-A6D6-6E64BB1830D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972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5788E26-D85B-41C4-84AA-41CC93FEFB7C}" type="datetime1">
              <a:rPr lang="sl-SI"/>
              <a:pPr lvl="0"/>
              <a:t>16. 06. 2020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9A3E35-5B99-41F1-B2AD-E1EE633486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2"/>
            <a:ext cx="4972050" cy="3729042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325AA2-EF29-412A-93E4-211D7AD3373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724201"/>
            <a:ext cx="5486400" cy="44755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CA833-1B58-4FE1-A718-34B0BB9A9AC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46675"/>
            <a:ext cx="2971800" cy="4972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8DC5B-BABB-47DA-AEBA-47124C5D1F0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9446675"/>
            <a:ext cx="2971800" cy="4972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6DC8090-516C-4DD0-87FF-0E1549DC46E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439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7">
            <a:extLst>
              <a:ext uri="{FF2B5EF4-FFF2-40B4-BE49-F238E27FC236}">
                <a16:creationId xmlns:a16="http://schemas.microsoft.com/office/drawing/2014/main" id="{749DE4D2-F842-4028-9DCC-D92409C7B55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2032" y="1371600"/>
            <a:ext cx="8229600" cy="1828800"/>
          </a:xfrm>
        </p:spPr>
        <p:txBody>
          <a:bodyPr lIns="45720" tIns="0" rIns="45720" bIns="0" anchor="b"/>
          <a:lstStyle>
            <a:lvl1pPr>
              <a:defRPr sz="4800" cap="all">
                <a:effectLst>
                  <a:outerShdw blurRad="152400" dist="199999" dir="27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7">
            <a:extLst>
              <a:ext uri="{FF2B5EF4-FFF2-40B4-BE49-F238E27FC236}">
                <a16:creationId xmlns:a16="http://schemas.microsoft.com/office/drawing/2014/main" id="{27FD558B-284F-4EFD-8441-3358EF6B8F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66E4E9-9156-455C-A3BF-F270E63D4E05}" type="datetime1">
              <a:rPr lang="sl-SI"/>
              <a:pPr lvl="0"/>
              <a:t>16. 06. 2020</a:t>
            </a:fld>
            <a:endParaRPr lang="sl-SI"/>
          </a:p>
        </p:txBody>
      </p:sp>
      <p:sp>
        <p:nvSpPr>
          <p:cNvPr id="4" name="Ograda noge 16">
            <a:extLst>
              <a:ext uri="{FF2B5EF4-FFF2-40B4-BE49-F238E27FC236}">
                <a16:creationId xmlns:a16="http://schemas.microsoft.com/office/drawing/2014/main" id="{FA1FFAFA-BA3F-430E-9596-F854D92FC8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grada številke diapozitiva 28">
            <a:extLst>
              <a:ext uri="{FF2B5EF4-FFF2-40B4-BE49-F238E27FC236}">
                <a16:creationId xmlns:a16="http://schemas.microsoft.com/office/drawing/2014/main" id="{61D4F869-51AE-45AA-B6EE-D574D05C38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EE3901-F351-4D85-9BDD-C9D0A2EEBD3C}" type="slidenum">
              <a:t>‹#›</a:t>
            </a:fld>
            <a:endParaRPr lang="sl-SI"/>
          </a:p>
        </p:txBody>
      </p:sp>
      <p:sp>
        <p:nvSpPr>
          <p:cNvPr id="6" name="Podnaslov 8">
            <a:extLst>
              <a:ext uri="{FF2B5EF4-FFF2-40B4-BE49-F238E27FC236}">
                <a16:creationId xmlns:a16="http://schemas.microsoft.com/office/drawing/2014/main" id="{F9328541-0153-45DF-93D0-EFEE6AA6748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sl-SI"/>
              <a:t>Uredite slog podnaslova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80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796205-79FD-4BBD-B444-56A0C0C139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>
            <a:extLst>
              <a:ext uri="{FF2B5EF4-FFF2-40B4-BE49-F238E27FC236}">
                <a16:creationId xmlns:a16="http://schemas.microsoft.com/office/drawing/2014/main" id="{E00BC8A4-1F69-4FEA-BB77-1F50CCE1F92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D2C3DE3-B998-4E16-ACFA-DDCC941201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169D79-24CE-4527-A1FE-F89F25570A02}" type="datetime1">
              <a:rPr lang="sl-SI"/>
              <a:pPr lvl="0"/>
              <a:t>16. 06. 2020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8D5F64A-2EC6-4B6B-92B5-65E54AFA1C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C9D2452-18CD-4DC6-B41B-59E3EBCC36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A49717-2294-4E0F-B8AD-D9F326C18AB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157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7D2ACA8-A20A-4337-B2A9-DA78104FC5B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>
            <a:extLst>
              <a:ext uri="{FF2B5EF4-FFF2-40B4-BE49-F238E27FC236}">
                <a16:creationId xmlns:a16="http://schemas.microsoft.com/office/drawing/2014/main" id="{3546F256-6BCD-49C6-9E30-B56CB4EEF90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F3973E2-206E-43F5-A555-7BBB57739B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303A0-ECC4-4DFC-931E-63F93FD41A73}" type="datetime1">
              <a:rPr lang="sl-SI"/>
              <a:pPr lvl="0"/>
              <a:t>16. 06. 2020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AC99030-50CA-417A-9BF6-B2C351F587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D203CD4-B7CD-437A-848C-D07090ADA9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B48834-AFB2-443F-AD98-31012B357E7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948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D32DD4-8813-47ED-887F-1986555819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3D7DD47-6F86-4FBE-80F3-1528B031E12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B0CD26E-3943-44CE-A6A4-E7C2180F34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7BC685-EAFA-49BC-9312-B173929CA84D}" type="datetime1">
              <a:rPr lang="sl-SI"/>
              <a:pPr lvl="0"/>
              <a:t>16. 06. 2020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8219F18-563C-4A59-B4DF-637BB122BF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395007C-A6F7-46FC-8EFA-4E59099EF1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B60E72-AC85-416D-8A6C-A013F1B3360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0509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713B20-292E-4F12-ABF7-C79A076D5F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0200" y="609603"/>
            <a:ext cx="7086600" cy="1828800"/>
          </a:xfrm>
        </p:spPr>
        <p:txBody>
          <a:bodyPr bIns="0" anchor="b" anchorCtr="0"/>
          <a:lstStyle>
            <a:lvl1pPr algn="l">
              <a:defRPr sz="4800">
                <a:solidFill>
                  <a:srgbClr val="DCC679"/>
                </a:solidFill>
              </a:defRPr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FF6BF93E-04A4-43E8-9605-B2FBFC83E0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0"/>
          </a:xfrm>
        </p:spPr>
        <p:txBody>
          <a:bodyPr/>
          <a:lstStyle>
            <a:lvl1pPr marL="73152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DDF6ABE-5B12-42D1-BB37-A655E4E853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6666F7-039A-4C73-8FAD-236676EA87C4}" type="datetime1">
              <a:rPr lang="sl-SI"/>
              <a:pPr lvl="0"/>
              <a:t>16. 06. 2020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E353444-A964-4490-960E-13269A2DD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D6C9805-B5F3-47F8-B73E-B8EC494289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D43903-7CC8-43A9-9F26-1E2D0D36310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813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0A5533-1114-4E00-A171-617F50227B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FE7F2E3-7DF5-4A12-AFB6-094A69308E3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defRPr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D70479CF-E30C-4BA7-B6D2-68E01F6A8B2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defRPr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09E06C87-45FA-4560-B9EC-4AF98613FE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3206E1-9EB9-4377-B457-5A84D43DCF8B}" type="datetime1">
              <a:rPr lang="sl-SI"/>
              <a:pPr lvl="0"/>
              <a:t>16. 06. 2020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25CA8248-B5C6-4A5A-9559-B442403D3C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F5E0472A-BA6C-418E-8108-34EC916F37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6D9AB8-B310-48C9-A253-99D16E857E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468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719A4A-BA46-436A-A464-E9BADD2712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C8E9B3C3-FCD8-48AE-8A71-26D1BB8877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750886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 sz="2400" cap="all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>
            <a:extLst>
              <a:ext uri="{FF2B5EF4-FFF2-40B4-BE49-F238E27FC236}">
                <a16:creationId xmlns:a16="http://schemas.microsoft.com/office/drawing/2014/main" id="{B497CA55-90A4-46B4-A488-93726609AF0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750886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 sz="2400" cap="all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DD52669D-D203-498C-88DF-EAD3FEB2E5F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362196"/>
            <a:ext cx="4040184" cy="376396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E104FA1B-72B7-479D-8D2E-3B256DA0264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362196"/>
            <a:ext cx="4041776" cy="376396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E2CD7FCA-C80A-4794-A084-6D9841C498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262F3F-4C59-4136-9BBC-270E30244AA9}" type="datetime1">
              <a:rPr lang="sl-SI"/>
              <a:pPr lvl="0"/>
              <a:t>16. 06. 2020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7A56660A-D00A-484C-B142-0265B48ED8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E7CFCC4A-2F0F-4C23-BEB1-CE46CEEA01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E9C266-5F17-4724-93FB-38004C2B6D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657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FE9145-5F3E-4283-AA08-4366D83C90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DC6F4293-07DD-4DF6-A14F-8ABC4C3950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6E0C2E-F912-4ECC-A9D3-C34B6758243C}" type="datetime1">
              <a:rPr lang="sl-SI"/>
              <a:pPr lvl="0"/>
              <a:t>16. 06. 2020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B6546F90-57EB-4573-82BE-BF4FD26538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465BD822-4BF7-42DF-BC47-72E551E5DA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71AAB9-DDA1-44A0-83B3-A158FA6E278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92743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7851A937-88A2-4E01-9D37-E1DF14AAD3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A88246-0E09-46F1-9FE9-3BDC9125D21E}" type="datetime1">
              <a:rPr lang="sl-SI"/>
              <a:pPr lvl="0"/>
              <a:t>16. 06. 2020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8162CAE0-1688-4C2B-89DD-B8B06EB7F9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035C3C6D-031D-4D0A-B041-B7023E9FA4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FB70B4-4DC8-4D4B-A366-9002DA6CB15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90208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26EBCB-85CF-4808-94BE-DECE573EC1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200" b="0">
                <a:solidFill>
                  <a:srgbClr val="F4DB8C"/>
                </a:solidFill>
              </a:defRPr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0599003B-F460-4729-8223-94010ABDC99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524003"/>
            <a:ext cx="3008311" cy="4602166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C37BE8FE-0E14-4596-8B7C-47BB40F740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6C58A877-44E8-4183-B46C-9F36C0F0F3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5D366D-1187-4603-9C48-11550559593A}" type="datetime1">
              <a:rPr lang="sl-SI"/>
              <a:pPr lvl="0"/>
              <a:t>16. 06. 2020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B0686C02-422B-40BB-A5F0-FC3A6218BE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3411A39C-5E59-457B-82B4-D78DC4DD0F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9F43DC-28E5-4D65-83EB-527C158F0F3D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751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6C6CB3-9F27-4193-AD99-B7030B386E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8800" y="609603"/>
            <a:ext cx="5486400" cy="522286"/>
          </a:xfrm>
        </p:spPr>
        <p:txBody>
          <a:bodyPr lIns="45720" rIns="45720" bIns="0" anchor="b"/>
          <a:lstStyle>
            <a:lvl1pPr>
              <a:defRPr sz="20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>
            <a:extLst>
              <a:ext uri="{FF2B5EF4-FFF2-40B4-BE49-F238E27FC236}">
                <a16:creationId xmlns:a16="http://schemas.microsoft.com/office/drawing/2014/main" id="{F6480807-6116-43FE-87CD-A799606B021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828800" y="1831972"/>
            <a:ext cx="5486400" cy="3962396"/>
          </a:xfrm>
          <a:solidFill>
            <a:srgbClr val="69676D"/>
          </a:solidFill>
          <a:ln w="44448">
            <a:solidFill>
              <a:srgbClr val="FFFFFF"/>
            </a:solidFill>
            <a:prstDash val="solid"/>
            <a:miter/>
          </a:ln>
          <a:effectLst>
            <a:outerShdw dist="228603" dir="2700000" algn="tl">
              <a:srgbClr val="000000">
                <a:alpha val="25000"/>
              </a:srgbClr>
            </a:outerShdw>
          </a:effectLst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sl-SI"/>
              <a:t>Kliknite ikono, če želite dodati sliko</a:t>
            </a:r>
            <a:endParaRPr lang="en-US"/>
          </a:p>
        </p:txBody>
      </p:sp>
      <p:sp>
        <p:nvSpPr>
          <p:cNvPr id="4" name="Ograda besedila 3">
            <a:extLst>
              <a:ext uri="{FF2B5EF4-FFF2-40B4-BE49-F238E27FC236}">
                <a16:creationId xmlns:a16="http://schemas.microsoft.com/office/drawing/2014/main" id="{F0B33C9A-D8D6-468A-9246-FC92975BCC4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828800" y="1166783"/>
            <a:ext cx="5486400" cy="530352"/>
          </a:xfrm>
        </p:spPr>
        <p:txBody>
          <a:bodyPr lIns="45720" rIns="45720"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81628E78-7219-4C71-B2E9-3BE9CE990C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7B056E-6AD4-401D-B26B-4ABA80531344}" type="datetime1">
              <a:rPr lang="sl-SI"/>
              <a:pPr lvl="0"/>
              <a:t>16. 06. 2020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2DC65494-2C2C-4AB7-A26C-B4E084A989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52BA5B7E-41E3-4667-8E16-24DC98D6E2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BE573-9C2A-46A8-A6EB-20A6D2ECBAED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87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21">
            <a:extLst>
              <a:ext uri="{FF2B5EF4-FFF2-40B4-BE49-F238E27FC236}">
                <a16:creationId xmlns:a16="http://schemas.microsoft.com/office/drawing/2014/main" id="{E334E52D-2AD1-40EC-9F4A-4CAD2B73E0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12">
            <a:extLst>
              <a:ext uri="{FF2B5EF4-FFF2-40B4-BE49-F238E27FC236}">
                <a16:creationId xmlns:a16="http://schemas.microsoft.com/office/drawing/2014/main" id="{F750673E-0739-4EB4-9485-59A4B75319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043975CE-14FA-4E5E-BE94-BA8E3D386E3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4166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BCBCBC"/>
                </a:solidFill>
                <a:uFillTx/>
                <a:latin typeface="Book Antiqua"/>
              </a:defRPr>
            </a:lvl1pPr>
          </a:lstStyle>
          <a:p>
            <a:pPr lvl="0"/>
            <a:fld id="{5B8933F2-A17F-46F4-A56F-FD050BE07B32}" type="datetime1">
              <a:rPr lang="sl-SI"/>
              <a:pPr lvl="0"/>
              <a:t>16. 06. 2020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EC6260FE-8960-4239-B687-7C361DEB29B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416673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BCBCBC"/>
                </a:solidFill>
                <a:uFillTx/>
                <a:latin typeface="Book Antiqua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841571F1-D617-4A3A-9345-B7DBC7D45F6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924803" y="6416673"/>
            <a:ext cx="761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BCBCBC"/>
                </a:solidFill>
                <a:uFillTx/>
                <a:latin typeface="Book Antiqua"/>
              </a:defRPr>
            </a:lvl1pPr>
          </a:lstStyle>
          <a:p>
            <a:pPr lvl="0"/>
            <a:fld id="{E61B0B69-AB57-4CD0-9841-75F973DF89D7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l-SI" sz="4100" b="1" i="0" u="none" strike="noStrike" kern="1200" cap="none" spc="0" baseline="0">
          <a:solidFill>
            <a:srgbClr val="000000"/>
          </a:solidFill>
          <a:effectLst>
            <a:outerShdw blurRad="152400" dist="101603" dir="2700000">
              <a:srgbClr val="000000"/>
            </a:outerShdw>
          </a:effectLst>
          <a:uFillTx/>
          <a:latin typeface="Lucida Sans"/>
        </a:defRPr>
      </a:lvl1pPr>
    </p:titleStyle>
    <p:bodyStyle>
      <a:lvl1pPr marL="548640" marR="0" lvl="0" indent="-41148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F9F9F9"/>
        </a:buClr>
        <a:buSzPct val="65000"/>
        <a:buFont typeface="Wingdings 2"/>
        <a:buChar char=""/>
        <a:tabLst/>
        <a:defRPr lang="sl-SI" sz="2800" b="0" i="0" u="none" strike="noStrike" kern="1200" cap="none" spc="0" baseline="0">
          <a:solidFill>
            <a:srgbClr val="FFFFFF"/>
          </a:solidFill>
          <a:uFillTx/>
          <a:latin typeface="Book Antiqua"/>
        </a:defRPr>
      </a:lvl1pPr>
      <a:lvl2pPr marL="868680" marR="0" lvl="1" indent="-283464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 typeface="Wingdings 2"/>
        <a:buChar char=""/>
        <a:tabLst/>
        <a:defRPr lang="sl-SI" sz="2400" b="0" i="0" u="none" strike="noStrike" kern="1200" cap="none" spc="0" baseline="0">
          <a:solidFill>
            <a:srgbClr val="FFFFFF"/>
          </a:solidFill>
          <a:uFillTx/>
          <a:latin typeface="Book Antiqua"/>
        </a:defRPr>
      </a:lvl2pPr>
      <a:lvl3pPr marL="1133856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95000"/>
        <a:buFont typeface="Wingdings"/>
        <a:buChar char=""/>
        <a:tabLst/>
        <a:defRPr lang="sl-SI" sz="2200" b="0" i="0" u="none" strike="noStrike" kern="1200" cap="none" spc="0" baseline="0">
          <a:solidFill>
            <a:srgbClr val="FFFFFF"/>
          </a:solidFill>
          <a:uFillTx/>
          <a:latin typeface="Book Antiqua"/>
        </a:defRPr>
      </a:lvl3pPr>
      <a:lvl4pPr marL="1353312" marR="0" lvl="3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 typeface="Wingdings 3"/>
        <a:buChar char=""/>
        <a:tabLst/>
        <a:defRPr lang="sl-SI" sz="2000" b="0" i="0" u="none" strike="noStrike" kern="1200" cap="none" spc="0" baseline="0">
          <a:solidFill>
            <a:srgbClr val="FFFFFF"/>
          </a:solidFill>
          <a:uFillTx/>
          <a:latin typeface="Book Antiqua"/>
        </a:defRPr>
      </a:lvl4pPr>
      <a:lvl5pPr marL="1545336" marR="0" lvl="4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 typeface="Wingdings 2"/>
        <a:buChar char=""/>
        <a:tabLst/>
        <a:defRPr lang="sl-SI" sz="2000" b="0" i="0" u="none" strike="noStrike" kern="1200" cap="none" spc="0" baseline="0">
          <a:solidFill>
            <a:srgbClr val="FFFFFF"/>
          </a:solidFill>
          <a:uFillTx/>
          <a:latin typeface="Book Antiqu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si/url?sa=i&amp;rct=j&amp;q=&amp;esrc=s&amp;source=images&amp;cd=&amp;cad=rja&amp;uact=8&amp;ved=0ahUKEwjgyZatsZTZAhUJZ1AKHdyxCgIQjRwIBw&amp;url=https%3A%2F%2Ftriglavskinarodnipark.weebly.com%2F&amp;psig=AOvVaw14GoIjGR8GEkyu_tOd8xFk&amp;ust=151811285935417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44DB-626F-4FB5-859B-C5D91E2D57D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9550" y="312733"/>
            <a:ext cx="7721120" cy="4247314"/>
          </a:xfrm>
        </p:spPr>
        <p:txBody>
          <a:bodyPr>
            <a:spAutoFit/>
          </a:bodyPr>
          <a:lstStyle/>
          <a:p>
            <a:pPr lvl="0"/>
            <a:r>
              <a:rPr lang="sl-SI" sz="3600">
                <a:solidFill>
                  <a:srgbClr val="FEFCDF"/>
                </a:solidFill>
              </a:rPr>
              <a:t>USPOSABLJANJE MENTORJEV ZA STROJNIKE NA ŽIČNIŠKIH NAPRAVAH </a:t>
            </a:r>
            <a:br>
              <a:rPr lang="sl-SI" sz="3600">
                <a:solidFill>
                  <a:srgbClr val="FEFCDF"/>
                </a:solidFill>
              </a:rPr>
            </a:br>
            <a:br>
              <a:rPr lang="sl-SI" sz="3600">
                <a:solidFill>
                  <a:srgbClr val="FEFCDF"/>
                </a:solidFill>
              </a:rPr>
            </a:br>
            <a:r>
              <a:rPr lang="sl-SI">
                <a:solidFill>
                  <a:srgbClr val="FEFCDF"/>
                </a:solidFill>
              </a:rPr>
              <a:t>pRAKTIČNO USPOSABLJANJE</a:t>
            </a:r>
            <a:br>
              <a:rPr lang="sl-SI" sz="3600">
                <a:solidFill>
                  <a:srgbClr val="FEFCDF"/>
                </a:solidFill>
              </a:rPr>
            </a:br>
            <a:endParaRPr lang="sl-SI" sz="3600">
              <a:solidFill>
                <a:srgbClr val="FEFCD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BFB60-97A8-40B7-BAAC-73FA3987C88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2280" y="4653134"/>
            <a:ext cx="4248476" cy="622916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sl-SI" sz="2600"/>
              <a:t>Sebastjan Gašperin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64C398-1501-4435-A426-DB5DCB8B9524}"/>
              </a:ext>
            </a:extLst>
          </p:cNvPr>
          <p:cNvSpPr txBox="1"/>
          <p:nvPr/>
        </p:nvSpPr>
        <p:spPr>
          <a:xfrm>
            <a:off x="2483766" y="5445224"/>
            <a:ext cx="360040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GZS, 15. junij. 2020</a:t>
            </a:r>
          </a:p>
        </p:txBody>
      </p:sp>
      <p:sp>
        <p:nvSpPr>
          <p:cNvPr id="5" name="AutoShape 2" descr="Rezultat iskanja slik za triglavski narodni park">
            <a:extLst>
              <a:ext uri="{FF2B5EF4-FFF2-40B4-BE49-F238E27FC236}">
                <a16:creationId xmlns:a16="http://schemas.microsoft.com/office/drawing/2014/main" id="{7BBAD679-4EF4-4ADD-9B34-9EE8A6C6F764}"/>
              </a:ext>
            </a:extLst>
          </p:cNvPr>
          <p:cNvSpPr/>
          <p:nvPr/>
        </p:nvSpPr>
        <p:spPr>
          <a:xfrm>
            <a:off x="0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AutoShape 4" descr="Rezultat iskanja slik za triglavski narodni park">
            <a:extLst>
              <a:ext uri="{FF2B5EF4-FFF2-40B4-BE49-F238E27FC236}">
                <a16:creationId xmlns:a16="http://schemas.microsoft.com/office/drawing/2014/main" id="{65B81741-F2C4-40BD-ABBE-A2DA410466F6}"/>
              </a:ext>
            </a:extLst>
          </p:cNvPr>
          <p:cNvSpPr/>
          <p:nvPr/>
        </p:nvSpPr>
        <p:spPr>
          <a:xfrm>
            <a:off x="152403" y="793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AutoShape 6" descr="Rezultat iskanja slik za triglavski narodni park">
            <a:hlinkClick r:id="rId2"/>
            <a:extLst>
              <a:ext uri="{FF2B5EF4-FFF2-40B4-BE49-F238E27FC236}">
                <a16:creationId xmlns:a16="http://schemas.microsoft.com/office/drawing/2014/main" id="{515B27D4-5DC4-45D0-A5D7-4F536472E1E3}"/>
              </a:ext>
            </a:extLst>
          </p:cNvPr>
          <p:cNvSpPr/>
          <p:nvPr/>
        </p:nvSpPr>
        <p:spPr>
          <a:xfrm>
            <a:off x="42867" y="-776289"/>
            <a:ext cx="2228850" cy="16287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AutoShape 8" descr="Rezultat iskanja slik za triglavski narodni park">
            <a:hlinkClick r:id="rId2"/>
            <a:extLst>
              <a:ext uri="{FF2B5EF4-FFF2-40B4-BE49-F238E27FC236}">
                <a16:creationId xmlns:a16="http://schemas.microsoft.com/office/drawing/2014/main" id="{9C8B912C-8DC7-441F-B2F2-42AA359F323B}"/>
              </a:ext>
            </a:extLst>
          </p:cNvPr>
          <p:cNvSpPr/>
          <p:nvPr/>
        </p:nvSpPr>
        <p:spPr>
          <a:xfrm>
            <a:off x="195260" y="-623885"/>
            <a:ext cx="2228850" cy="16287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AutoShape 10" descr="Rezultat iskanja slik za triglavski narodni park">
            <a:hlinkClick r:id="rId2"/>
            <a:extLst>
              <a:ext uri="{FF2B5EF4-FFF2-40B4-BE49-F238E27FC236}">
                <a16:creationId xmlns:a16="http://schemas.microsoft.com/office/drawing/2014/main" id="{CD64522D-2716-4DFB-ADC0-807EDBE8731D}"/>
              </a:ext>
            </a:extLst>
          </p:cNvPr>
          <p:cNvSpPr/>
          <p:nvPr/>
        </p:nvSpPr>
        <p:spPr>
          <a:xfrm>
            <a:off x="347664" y="-471492"/>
            <a:ext cx="2228850" cy="16287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2">
            <a:extLst>
              <a:ext uri="{FF2B5EF4-FFF2-40B4-BE49-F238E27FC236}">
                <a16:creationId xmlns:a16="http://schemas.microsoft.com/office/drawing/2014/main" id="{6EB1F84B-BDFC-44C5-960E-720CD4B44463}"/>
              </a:ext>
            </a:extLst>
          </p:cNvPr>
          <p:cNvSpPr/>
          <p:nvPr/>
        </p:nvSpPr>
        <p:spPr>
          <a:xfrm>
            <a:off x="662656" y="225518"/>
            <a:ext cx="6882451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Elektrotehnični del</a:t>
            </a: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  <p:sp>
        <p:nvSpPr>
          <p:cNvPr id="3" name="Pravokotnik 4">
            <a:extLst>
              <a:ext uri="{FF2B5EF4-FFF2-40B4-BE49-F238E27FC236}">
                <a16:creationId xmlns:a16="http://schemas.microsoft.com/office/drawing/2014/main" id="{273150B7-1B8B-436E-8D30-4FEAF9415DB9}"/>
              </a:ext>
            </a:extLst>
          </p:cNvPr>
          <p:cNvSpPr/>
          <p:nvPr/>
        </p:nvSpPr>
        <p:spPr>
          <a:xfrm>
            <a:off x="662656" y="871843"/>
            <a:ext cx="6299045" cy="59093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Tipi motorjev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Načini krmiljenja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Omare, pulti, stebrički, konzole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Senzorji, tipala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Lomni elementi, stikala, gobice, električne ključavnice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Števci, inštrumenti, prikazovalniki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Grelci, ventilatorji, motorji, varovalke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Strelovodna zaščita, zaščita pred udarom strele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Prenapetostna, pretokovna zaščita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Telekomunikacijske naprave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4">
            <a:extLst>
              <a:ext uri="{FF2B5EF4-FFF2-40B4-BE49-F238E27FC236}">
                <a16:creationId xmlns:a16="http://schemas.microsoft.com/office/drawing/2014/main" id="{CC29B7E4-D288-405A-9CDE-9CDB90F558E4}"/>
              </a:ext>
            </a:extLst>
          </p:cNvPr>
          <p:cNvSpPr/>
          <p:nvPr/>
        </p:nvSpPr>
        <p:spPr>
          <a:xfrm>
            <a:off x="662656" y="225518"/>
            <a:ext cx="6882451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Vozila</a:t>
            </a: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  <p:sp>
        <p:nvSpPr>
          <p:cNvPr id="3" name="Pravokotnik 4">
            <a:extLst>
              <a:ext uri="{FF2B5EF4-FFF2-40B4-BE49-F238E27FC236}">
                <a16:creationId xmlns:a16="http://schemas.microsoft.com/office/drawing/2014/main" id="{1E535BD7-3341-46CF-A59D-ED0B055C4EB2}"/>
              </a:ext>
            </a:extLst>
          </p:cNvPr>
          <p:cNvSpPr/>
          <p:nvPr/>
        </p:nvSpPr>
        <p:spPr>
          <a:xfrm>
            <a:off x="752624" y="1052739"/>
            <a:ext cx="7920880" cy="56323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Neposredni stik uporabnika z napravo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Tipi sedežev, vlačil, servisna vozila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Sestavni deli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Tipi prižemk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Sestavljanje, razstavljanje prižemk, prestavljanje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Prižemna sila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Vzdrževanje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4">
            <a:extLst>
              <a:ext uri="{FF2B5EF4-FFF2-40B4-BE49-F238E27FC236}">
                <a16:creationId xmlns:a16="http://schemas.microsoft.com/office/drawing/2014/main" id="{7FDF10D2-292D-4E3D-A1AB-FB5175518FBA}"/>
              </a:ext>
            </a:extLst>
          </p:cNvPr>
          <p:cNvSpPr/>
          <p:nvPr/>
        </p:nvSpPr>
        <p:spPr>
          <a:xfrm>
            <a:off x="662656" y="764703"/>
            <a:ext cx="6882451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Vrvi in vrvne zveze</a:t>
            </a: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  <p:sp>
        <p:nvSpPr>
          <p:cNvPr id="3" name="Pravokotnik 4">
            <a:extLst>
              <a:ext uri="{FF2B5EF4-FFF2-40B4-BE49-F238E27FC236}">
                <a16:creationId xmlns:a16="http://schemas.microsoft.com/office/drawing/2014/main" id="{87484493-094E-42B4-B482-19F6791E990E}"/>
              </a:ext>
            </a:extLst>
          </p:cNvPr>
          <p:cNvSpPr/>
          <p:nvPr/>
        </p:nvSpPr>
        <p:spPr>
          <a:xfrm>
            <a:off x="609840" y="1844820"/>
            <a:ext cx="6299045" cy="489364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Tipi vrvi glede na namen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Osnovne karakteristike vrvi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Splet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Poškodbe vrvi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Vzdrževanje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4">
            <a:extLst>
              <a:ext uri="{FF2B5EF4-FFF2-40B4-BE49-F238E27FC236}">
                <a16:creationId xmlns:a16="http://schemas.microsoft.com/office/drawing/2014/main" id="{38ADEB66-1C23-4604-9531-0FB97063FECC}"/>
              </a:ext>
            </a:extLst>
          </p:cNvPr>
          <p:cNvSpPr/>
          <p:nvPr/>
        </p:nvSpPr>
        <p:spPr>
          <a:xfrm>
            <a:off x="662656" y="1124739"/>
            <a:ext cx="6882451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Reševanje</a:t>
            </a: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  <p:sp>
        <p:nvSpPr>
          <p:cNvPr id="3" name="Pravokotnik 4">
            <a:extLst>
              <a:ext uri="{FF2B5EF4-FFF2-40B4-BE49-F238E27FC236}">
                <a16:creationId xmlns:a16="http://schemas.microsoft.com/office/drawing/2014/main" id="{A4AC3D5A-4A86-4BEE-BC53-D6548E8C638D}"/>
              </a:ext>
            </a:extLst>
          </p:cNvPr>
          <p:cNvSpPr/>
          <p:nvPr/>
        </p:nvSpPr>
        <p:spPr>
          <a:xfrm>
            <a:off x="610371" y="2060847"/>
            <a:ext cx="6299045" cy="341631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Reševalna vaja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Reševalna oprema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Vloga strojnika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Tehnike reševanja in zunanji sodelavci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Čas reševanja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2">
            <a:extLst>
              <a:ext uri="{FF2B5EF4-FFF2-40B4-BE49-F238E27FC236}">
                <a16:creationId xmlns:a16="http://schemas.microsoft.com/office/drawing/2014/main" id="{CD3193A3-5866-4CC2-BBA8-67B43C89BA68}"/>
              </a:ext>
            </a:extLst>
          </p:cNvPr>
          <p:cNvSpPr/>
          <p:nvPr/>
        </p:nvSpPr>
        <p:spPr>
          <a:xfrm>
            <a:off x="662656" y="1124739"/>
            <a:ext cx="6882451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Zaključek</a:t>
            </a: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  <p:sp>
        <p:nvSpPr>
          <p:cNvPr id="3" name="Pravokotnik 4">
            <a:extLst>
              <a:ext uri="{FF2B5EF4-FFF2-40B4-BE49-F238E27FC236}">
                <a16:creationId xmlns:a16="http://schemas.microsoft.com/office/drawing/2014/main" id="{F7BB56C3-1A98-4BEA-814F-6D0EBAF80235}"/>
              </a:ext>
            </a:extLst>
          </p:cNvPr>
          <p:cNvSpPr/>
          <p:nvPr/>
        </p:nvSpPr>
        <p:spPr>
          <a:xfrm>
            <a:off x="610371" y="2060847"/>
            <a:ext cx="6299045" cy="193899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Pomen dobro usposobljenega osebja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Problemi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Rešitve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4">
            <a:extLst>
              <a:ext uri="{FF2B5EF4-FFF2-40B4-BE49-F238E27FC236}">
                <a16:creationId xmlns:a16="http://schemas.microsoft.com/office/drawing/2014/main" id="{C93042BE-032C-4FFD-9568-FBE06DB7B983}"/>
              </a:ext>
            </a:extLst>
          </p:cNvPr>
          <p:cNvSpPr/>
          <p:nvPr/>
        </p:nvSpPr>
        <p:spPr>
          <a:xfrm>
            <a:off x="610371" y="2060847"/>
            <a:ext cx="7273997" cy="132343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80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VPRAŠANJA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4">
            <a:extLst>
              <a:ext uri="{FF2B5EF4-FFF2-40B4-BE49-F238E27FC236}">
                <a16:creationId xmlns:a16="http://schemas.microsoft.com/office/drawing/2014/main" id="{A74E4954-C458-45B5-BD7C-05369C9A620B}"/>
              </a:ext>
            </a:extLst>
          </p:cNvPr>
          <p:cNvSpPr/>
          <p:nvPr/>
        </p:nvSpPr>
        <p:spPr>
          <a:xfrm>
            <a:off x="610371" y="908721"/>
            <a:ext cx="7273997" cy="47089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60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HVALA ZA POZORNOST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60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IN VELIKO VARNO PREPELJANIH POTNIKOV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MyDocuments\My Pictures\Jelen 2015\IMG_2043.JPG">
            <a:extLst>
              <a:ext uri="{FF2B5EF4-FFF2-40B4-BE49-F238E27FC236}">
                <a16:creationId xmlns:a16="http://schemas.microsoft.com/office/drawing/2014/main" id="{9B729209-D92D-4D97-90B8-1322D3FB6F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6017" y="593985"/>
            <a:ext cx="4032449" cy="60486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A471567C-9B33-4C9E-937B-FE1899A8A948}"/>
              </a:ext>
            </a:extLst>
          </p:cNvPr>
          <p:cNvSpPr txBox="1"/>
          <p:nvPr/>
        </p:nvSpPr>
        <p:spPr>
          <a:xfrm>
            <a:off x="1547667" y="234305"/>
            <a:ext cx="2645276" cy="64633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Predstavitev</a:t>
            </a:r>
          </a:p>
        </p:txBody>
      </p:sp>
      <p:sp>
        <p:nvSpPr>
          <p:cNvPr id="4" name="AutoShape 2" descr="Rezultat iskanja slik za kristali">
            <a:extLst>
              <a:ext uri="{FF2B5EF4-FFF2-40B4-BE49-F238E27FC236}">
                <a16:creationId xmlns:a16="http://schemas.microsoft.com/office/drawing/2014/main" id="{B12409E6-83E9-4A9E-A0A3-3B803CD90132}"/>
              </a:ext>
            </a:extLst>
          </p:cNvPr>
          <p:cNvSpPr/>
          <p:nvPr/>
        </p:nvSpPr>
        <p:spPr>
          <a:xfrm>
            <a:off x="0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AutoShape 4" descr="Rezultat iskanja slik za kristali">
            <a:extLst>
              <a:ext uri="{FF2B5EF4-FFF2-40B4-BE49-F238E27FC236}">
                <a16:creationId xmlns:a16="http://schemas.microsoft.com/office/drawing/2014/main" id="{4D0EE6A3-BDA6-4E6D-A99A-61ECDFBB96DF}"/>
              </a:ext>
            </a:extLst>
          </p:cNvPr>
          <p:cNvSpPr/>
          <p:nvPr/>
        </p:nvSpPr>
        <p:spPr>
          <a:xfrm>
            <a:off x="152403" y="793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AutoShape 8" descr="Rezultat iskanja slik za kristali">
            <a:extLst>
              <a:ext uri="{FF2B5EF4-FFF2-40B4-BE49-F238E27FC236}">
                <a16:creationId xmlns:a16="http://schemas.microsoft.com/office/drawing/2014/main" id="{5245C9C0-9059-49EA-9A67-F71F2A7EDE52}"/>
              </a:ext>
            </a:extLst>
          </p:cNvPr>
          <p:cNvSpPr/>
          <p:nvPr/>
        </p:nvSpPr>
        <p:spPr>
          <a:xfrm>
            <a:off x="304796" y="160340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AutoShape 10" descr="Rezultat iskanja slik za kristali">
            <a:extLst>
              <a:ext uri="{FF2B5EF4-FFF2-40B4-BE49-F238E27FC236}">
                <a16:creationId xmlns:a16="http://schemas.microsoft.com/office/drawing/2014/main" id="{5258E4FD-45EE-42E4-9F01-607935088ABF}"/>
              </a:ext>
            </a:extLst>
          </p:cNvPr>
          <p:cNvSpPr/>
          <p:nvPr/>
        </p:nvSpPr>
        <p:spPr>
          <a:xfrm>
            <a:off x="457200" y="312733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67C5CC7-7D65-4B62-ADB4-04A334621EF2}"/>
              </a:ext>
            </a:extLst>
          </p:cNvPr>
          <p:cNvSpPr txBox="1"/>
          <p:nvPr/>
        </p:nvSpPr>
        <p:spPr>
          <a:xfrm>
            <a:off x="616488" y="1203899"/>
            <a:ext cx="4099529" cy="50167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Sebastjan Gašperin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RTC Žičnice Kranjska Gora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Štipendist 1987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Zaposlen od 1991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Elektrotehnik elektronik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Obratovodja: vodja obratovanja žičniških naprav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Družina: 2 sinova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Hobi: lovstvo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Pripravnik za mentorja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6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4">
            <a:extLst>
              <a:ext uri="{FF2B5EF4-FFF2-40B4-BE49-F238E27FC236}">
                <a16:creationId xmlns:a16="http://schemas.microsoft.com/office/drawing/2014/main" id="{62F86033-69AD-4957-A95C-D345CC279599}"/>
              </a:ext>
            </a:extLst>
          </p:cNvPr>
          <p:cNvSpPr/>
          <p:nvPr/>
        </p:nvSpPr>
        <p:spPr>
          <a:xfrm>
            <a:off x="678000" y="836712"/>
            <a:ext cx="6882451" cy="1015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Potek praktičnega usposabljanja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  <p:sp>
        <p:nvSpPr>
          <p:cNvPr id="3" name="Pravokotnik 4">
            <a:extLst>
              <a:ext uri="{FF2B5EF4-FFF2-40B4-BE49-F238E27FC236}">
                <a16:creationId xmlns:a16="http://schemas.microsoft.com/office/drawing/2014/main" id="{985755B2-C2E8-4294-9787-D347AE94F766}"/>
              </a:ext>
            </a:extLst>
          </p:cNvPr>
          <p:cNvSpPr/>
          <p:nvPr/>
        </p:nvSpPr>
        <p:spPr>
          <a:xfrm>
            <a:off x="721489" y="2060847"/>
            <a:ext cx="6920188" cy="304699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Izbor kandidatov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Predstavitev podjetja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Dodeljevanje seminarskih nalog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Praktično usposabljanje kandidatov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4">
            <a:extLst>
              <a:ext uri="{FF2B5EF4-FFF2-40B4-BE49-F238E27FC236}">
                <a16:creationId xmlns:a16="http://schemas.microsoft.com/office/drawing/2014/main" id="{FA1C10F2-BA3F-44E7-8E07-5239BD7CD39C}"/>
              </a:ext>
            </a:extLst>
          </p:cNvPr>
          <p:cNvSpPr/>
          <p:nvPr/>
        </p:nvSpPr>
        <p:spPr>
          <a:xfrm>
            <a:off x="678000" y="836712"/>
            <a:ext cx="6882451" cy="1015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Izbor kandidatov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  <p:sp>
        <p:nvSpPr>
          <p:cNvPr id="3" name="Pravokotnik 4">
            <a:extLst>
              <a:ext uri="{FF2B5EF4-FFF2-40B4-BE49-F238E27FC236}">
                <a16:creationId xmlns:a16="http://schemas.microsoft.com/office/drawing/2014/main" id="{18CE7F93-8F0A-4DE2-BC92-8C12DB85AF9E}"/>
              </a:ext>
            </a:extLst>
          </p:cNvPr>
          <p:cNvSpPr/>
          <p:nvPr/>
        </p:nvSpPr>
        <p:spPr>
          <a:xfrm>
            <a:off x="721489" y="2060847"/>
            <a:ext cx="6920188" cy="304699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Pravilnik o strokovnem usposabljanju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Katalog znanj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Osebne veščine, sposobnosti, znanje, zanimanje, izkušnje, zdravstvene omejitve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zultat iskanja slik za gozdna meja">
            <a:extLst>
              <a:ext uri="{FF2B5EF4-FFF2-40B4-BE49-F238E27FC236}">
                <a16:creationId xmlns:a16="http://schemas.microsoft.com/office/drawing/2014/main" id="{A1984304-1257-4144-860D-A1170BCF4877}"/>
              </a:ext>
            </a:extLst>
          </p:cNvPr>
          <p:cNvSpPr/>
          <p:nvPr/>
        </p:nvSpPr>
        <p:spPr>
          <a:xfrm>
            <a:off x="0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ravokotnik 4">
            <a:extLst>
              <a:ext uri="{FF2B5EF4-FFF2-40B4-BE49-F238E27FC236}">
                <a16:creationId xmlns:a16="http://schemas.microsoft.com/office/drawing/2014/main" id="{ECB3ECF0-94A2-41A1-8A6C-78350DA7730F}"/>
              </a:ext>
            </a:extLst>
          </p:cNvPr>
          <p:cNvSpPr/>
          <p:nvPr/>
        </p:nvSpPr>
        <p:spPr>
          <a:xfrm>
            <a:off x="662656" y="469123"/>
            <a:ext cx="6882451" cy="1015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Predstavitev podjetja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  <p:sp>
        <p:nvSpPr>
          <p:cNvPr id="4" name="Pravokotnik 4">
            <a:extLst>
              <a:ext uri="{FF2B5EF4-FFF2-40B4-BE49-F238E27FC236}">
                <a16:creationId xmlns:a16="http://schemas.microsoft.com/office/drawing/2014/main" id="{73C90D32-0D87-4B4C-A8A1-6C214EACB21E}"/>
              </a:ext>
            </a:extLst>
          </p:cNvPr>
          <p:cNvSpPr/>
          <p:nvPr/>
        </p:nvSpPr>
        <p:spPr>
          <a:xfrm>
            <a:off x="721489" y="976954"/>
            <a:ext cx="6920188" cy="489364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Število zaposlenih; iz 27 na 16 in pol; max. 43, zima cca. 107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Osnovna dejavnost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Število naprav; v 70-letni zgodovini 24</a:t>
            </a:r>
          </a:p>
          <a:p>
            <a:pPr marL="2286000" marR="0" lvl="5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danes 13 in 3 otroški trakovi</a:t>
            </a:r>
          </a:p>
          <a:p>
            <a:pPr marL="2286000" marR="0" lvl="5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5 sedežnic, 8 vlečnic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Statistika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Ostalo; umetno zasneževanje, teptalci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4">
            <a:extLst>
              <a:ext uri="{FF2B5EF4-FFF2-40B4-BE49-F238E27FC236}">
                <a16:creationId xmlns:a16="http://schemas.microsoft.com/office/drawing/2014/main" id="{9459CB1C-7BAF-4C22-9222-360BF8EB55E3}"/>
              </a:ext>
            </a:extLst>
          </p:cNvPr>
          <p:cNvSpPr/>
          <p:nvPr/>
        </p:nvSpPr>
        <p:spPr>
          <a:xfrm>
            <a:off x="662656" y="1045186"/>
            <a:ext cx="6882451" cy="1015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Dodelitev seminarskih nalog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  <p:sp>
        <p:nvSpPr>
          <p:cNvPr id="3" name="Pravokotnik 4">
            <a:extLst>
              <a:ext uri="{FF2B5EF4-FFF2-40B4-BE49-F238E27FC236}">
                <a16:creationId xmlns:a16="http://schemas.microsoft.com/office/drawing/2014/main" id="{BCC82163-2E35-4192-ACD7-334FC34E0C7C}"/>
              </a:ext>
            </a:extLst>
          </p:cNvPr>
          <p:cNvSpPr/>
          <p:nvPr/>
        </p:nvSpPr>
        <p:spPr>
          <a:xfrm>
            <a:off x="721489" y="2060847"/>
            <a:ext cx="6920188" cy="267765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Potrebe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Dogovor z vodji obratovanj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Gradivo, dokumenti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4">
            <a:extLst>
              <a:ext uri="{FF2B5EF4-FFF2-40B4-BE49-F238E27FC236}">
                <a16:creationId xmlns:a16="http://schemas.microsoft.com/office/drawing/2014/main" id="{E5416C74-A749-4CFB-856C-A573B946BF78}"/>
              </a:ext>
            </a:extLst>
          </p:cNvPr>
          <p:cNvSpPr/>
          <p:nvPr/>
        </p:nvSpPr>
        <p:spPr>
          <a:xfrm>
            <a:off x="662656" y="548676"/>
            <a:ext cx="6882451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Praktično usposabljanje</a:t>
            </a: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  <p:sp>
        <p:nvSpPr>
          <p:cNvPr id="3" name="Pravokotnik 4">
            <a:extLst>
              <a:ext uri="{FF2B5EF4-FFF2-40B4-BE49-F238E27FC236}">
                <a16:creationId xmlns:a16="http://schemas.microsoft.com/office/drawing/2014/main" id="{94511FCB-4AF4-4469-A82C-A5D83604B117}"/>
              </a:ext>
            </a:extLst>
          </p:cNvPr>
          <p:cNvSpPr/>
          <p:nvPr/>
        </p:nvSpPr>
        <p:spPr>
          <a:xfrm>
            <a:off x="721489" y="1195011"/>
            <a:ext cx="6920188" cy="56323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Varstvo pri delu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Predstavitev naprav in razvrstitev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Dokumenti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Dela pred, med in po obratovanju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Odgovornost, odnos do uporabnikov in sodelavcev, etični kodeks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Predstavitev naprav po podsistemih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4">
            <a:extLst>
              <a:ext uri="{FF2B5EF4-FFF2-40B4-BE49-F238E27FC236}">
                <a16:creationId xmlns:a16="http://schemas.microsoft.com/office/drawing/2014/main" id="{BC2A7080-CD75-4931-9827-028BA7552943}"/>
              </a:ext>
            </a:extLst>
          </p:cNvPr>
          <p:cNvSpPr/>
          <p:nvPr/>
        </p:nvSpPr>
        <p:spPr>
          <a:xfrm>
            <a:off x="627241" y="1340766"/>
            <a:ext cx="8049216" cy="489364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Seznanitev z vrsto naprave in njenimi posebnostmi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Spodnja in zgornja postaja z opremo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Napenjalni sistem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Stebri – podpore z opremo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Pogonsko in obračalno kolo – vloga strgala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Zvari in spoji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  <p:sp>
        <p:nvSpPr>
          <p:cNvPr id="3" name="Pravokotnik 6">
            <a:extLst>
              <a:ext uri="{FF2B5EF4-FFF2-40B4-BE49-F238E27FC236}">
                <a16:creationId xmlns:a16="http://schemas.microsoft.com/office/drawing/2014/main" id="{F32F7829-5A03-4F01-AEBA-042A165BBD20}"/>
              </a:ext>
            </a:extLst>
          </p:cNvPr>
          <p:cNvSpPr/>
          <p:nvPr/>
        </p:nvSpPr>
        <p:spPr>
          <a:xfrm>
            <a:off x="662656" y="548676"/>
            <a:ext cx="6882451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Mehanski del</a:t>
            </a: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4">
            <a:extLst>
              <a:ext uri="{FF2B5EF4-FFF2-40B4-BE49-F238E27FC236}">
                <a16:creationId xmlns:a16="http://schemas.microsoft.com/office/drawing/2014/main" id="{6A072285-9105-4114-99E9-9C86F214C2FE}"/>
              </a:ext>
            </a:extLst>
          </p:cNvPr>
          <p:cNvSpPr/>
          <p:nvPr/>
        </p:nvSpPr>
        <p:spPr>
          <a:xfrm>
            <a:off x="350599" y="915981"/>
            <a:ext cx="8640961" cy="156965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Predstavitev sistema in zgradbe pogonskega mehanizma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  <p:sp>
        <p:nvSpPr>
          <p:cNvPr id="3" name="Pravokotnik 4">
            <a:extLst>
              <a:ext uri="{FF2B5EF4-FFF2-40B4-BE49-F238E27FC236}">
                <a16:creationId xmlns:a16="http://schemas.microsoft.com/office/drawing/2014/main" id="{63BA3220-CEE0-4E02-8A37-E611A243904B}"/>
              </a:ext>
            </a:extLst>
          </p:cNvPr>
          <p:cNvSpPr/>
          <p:nvPr/>
        </p:nvSpPr>
        <p:spPr>
          <a:xfrm>
            <a:off x="627241" y="1431292"/>
            <a:ext cx="7833189" cy="276999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Glavni, pomožni, zasilni pogon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Sestavni deli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Delovanje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Vzdrževanje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  <p:sp>
        <p:nvSpPr>
          <p:cNvPr id="4" name="Pravokotnik 4">
            <a:extLst>
              <a:ext uri="{FF2B5EF4-FFF2-40B4-BE49-F238E27FC236}">
                <a16:creationId xmlns:a16="http://schemas.microsoft.com/office/drawing/2014/main" id="{C61AD280-59EF-462C-ADD5-A05A9531ACB7}"/>
              </a:ext>
            </a:extLst>
          </p:cNvPr>
          <p:cNvSpPr/>
          <p:nvPr/>
        </p:nvSpPr>
        <p:spPr>
          <a:xfrm>
            <a:off x="308719" y="3468255"/>
            <a:ext cx="8640961" cy="8309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Delovna, glavna zavora, protipovratna zap(v)ora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AE23C887-79EF-4CCE-B5E4-89DBDE6CFA15}"/>
              </a:ext>
            </a:extLst>
          </p:cNvPr>
          <p:cNvSpPr/>
          <p:nvPr/>
        </p:nvSpPr>
        <p:spPr>
          <a:xfrm>
            <a:off x="712601" y="4077071"/>
            <a:ext cx="7833189" cy="360098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Hidravlična, električna, eldromehanska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Protipovratna zapora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Sestavni deli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Delovanje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8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Vzdrževanje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18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  <p:sp>
        <p:nvSpPr>
          <p:cNvPr id="6" name="Pravokotnik 9">
            <a:extLst>
              <a:ext uri="{FF2B5EF4-FFF2-40B4-BE49-F238E27FC236}">
                <a16:creationId xmlns:a16="http://schemas.microsoft.com/office/drawing/2014/main" id="{C9167F5F-D4A4-4164-B37C-D154BF9E456F}"/>
              </a:ext>
            </a:extLst>
          </p:cNvPr>
          <p:cNvSpPr/>
          <p:nvPr/>
        </p:nvSpPr>
        <p:spPr>
          <a:xfrm>
            <a:off x="668664" y="260649"/>
            <a:ext cx="6882451" cy="1015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b="0" i="0" u="none" strike="noStrike" kern="0" cap="none" spc="0" baseline="0">
                <a:solidFill>
                  <a:srgbClr val="FFFFFF"/>
                </a:solidFill>
                <a:uFillTx/>
                <a:latin typeface="Constantia" pitchFamily="18"/>
              </a:rPr>
              <a:t>Pogoni in zavore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b="0" i="0" u="none" strike="noStrike" kern="0" cap="none" spc="0" baseline="0">
              <a:solidFill>
                <a:srgbClr val="FFFFFF"/>
              </a:solidFill>
              <a:uFillTx/>
              <a:latin typeface="Constantia" pitchFamily="1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rh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1515</TotalTime>
  <Words>364</Words>
  <Application>Microsoft Office PowerPoint</Application>
  <PresentationFormat>Širokozaslonsko</PresentationFormat>
  <Paragraphs>168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6" baseType="lpstr">
      <vt:lpstr>Arial</vt:lpstr>
      <vt:lpstr>Book Antiqua</vt:lpstr>
      <vt:lpstr>Calibri</vt:lpstr>
      <vt:lpstr>Constantia</vt:lpstr>
      <vt:lpstr>Lucida Sans</vt:lpstr>
      <vt:lpstr>Tw Cen MT</vt:lpstr>
      <vt:lpstr>Wingdings</vt:lpstr>
      <vt:lpstr>Wingdings 2</vt:lpstr>
      <vt:lpstr>Wingdings 3</vt:lpstr>
      <vt:lpstr>Vrh</vt:lpstr>
      <vt:lpstr>USPOSABLJANJE MENTORJEV ZA STROJNIKE NA ŽIČNIŠKIH NAPRAVAH   pRAKTIČNO USPOSABLJANJE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 WILDE</dc:title>
  <dc:creator>Nina</dc:creator>
  <cp:lastModifiedBy>Igor Vovko</cp:lastModifiedBy>
  <cp:revision>49</cp:revision>
  <cp:lastPrinted>2017-05-02T17:39:09Z</cp:lastPrinted>
  <dcterms:created xsi:type="dcterms:W3CDTF">2015-01-05T16:08:01Z</dcterms:created>
  <dcterms:modified xsi:type="dcterms:W3CDTF">2020-06-16T07:44:05Z</dcterms:modified>
</cp:coreProperties>
</file>